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70" r:id="rId5"/>
    <p:sldId id="271" r:id="rId6"/>
    <p:sldId id="272" r:id="rId7"/>
    <p:sldId id="273" r:id="rId8"/>
    <p:sldId id="274"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5" d="100"/>
          <a:sy n="65" d="100"/>
        </p:scale>
        <p:origin x="1452"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98B5DD97-A86E-442A-939C-A9275849E776}" type="datetimeFigureOut">
              <a:rPr lang="en-US" smtClean="0"/>
              <a:pPr/>
              <a:t>8/3/2022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9C49AC-CFAB-4F82-82DC-95135416145F}"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8B5DD97-A86E-442A-939C-A9275849E776}" type="datetimeFigureOut">
              <a:rPr lang="en-US" smtClean="0"/>
              <a:pPr/>
              <a:t>8/3/2022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9C49AC-CFAB-4F82-82DC-95135416145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8B5DD97-A86E-442A-939C-A9275849E776}" type="datetimeFigureOut">
              <a:rPr lang="en-US" smtClean="0"/>
              <a:pPr/>
              <a:t>8/3/2022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9C49AC-CFAB-4F82-82DC-95135416145F}"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8B5DD97-A86E-442A-939C-A9275849E776}" type="datetimeFigureOut">
              <a:rPr lang="en-US" smtClean="0"/>
              <a:pPr/>
              <a:t>8/3/2022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9C49AC-CFAB-4F82-82DC-95135416145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8B5DD97-A86E-442A-939C-A9275849E776}" type="datetimeFigureOut">
              <a:rPr lang="en-US" smtClean="0"/>
              <a:pPr/>
              <a:t>8/3/2022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A9C49AC-CFAB-4F82-82DC-95135416145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8B5DD97-A86E-442A-939C-A9275849E776}" type="datetimeFigureOut">
              <a:rPr lang="en-US" smtClean="0"/>
              <a:pPr/>
              <a:t>8/3/2022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A9C49AC-CFAB-4F82-82DC-95135416145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8B5DD97-A86E-442A-939C-A9275849E776}" type="datetimeFigureOut">
              <a:rPr lang="en-US" smtClean="0"/>
              <a:pPr/>
              <a:t>8/3/2022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A9C49AC-CFAB-4F82-82DC-95135416145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8B5DD97-A86E-442A-939C-A9275849E776}" type="datetimeFigureOut">
              <a:rPr lang="en-US" smtClean="0"/>
              <a:pPr/>
              <a:t>8/3/2022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9C49AC-CFAB-4F82-82DC-95135416145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8B5DD97-A86E-442A-939C-A9275849E776}" type="datetimeFigureOut">
              <a:rPr lang="en-US" smtClean="0"/>
              <a:pPr/>
              <a:t>8/3/2022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9C49AC-CFAB-4F82-82DC-95135416145F}"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8B5DD97-A86E-442A-939C-A9275849E776}" type="datetimeFigureOut">
              <a:rPr lang="en-US" smtClean="0"/>
              <a:pPr/>
              <a:t>8/3/2022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9C49AC-CFAB-4F82-82DC-95135416145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8B5DD97-A86E-442A-939C-A9275849E776}" type="datetimeFigureOut">
              <a:rPr lang="en-US" smtClean="0"/>
              <a:pPr/>
              <a:t>8/3/2022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9C49AC-CFAB-4F82-82DC-95135416145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alphaModFix amt="71000"/>
            <a:lum/>
          </a:blip>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8B5DD97-A86E-442A-939C-A9275849E776}" type="datetimeFigureOut">
              <a:rPr lang="en-US" smtClean="0"/>
              <a:pPr/>
              <a:t>8/3/2022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A9C49AC-CFAB-4F82-82DC-95135416145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hyperlink" Target="https://hi.wikipedia.org/wiki/%E0%A4%B6%E0%A4%BE%E0%A4%B8%E0%A5%8D%E0%A4%A4%E0%A5%8D%E0%A4%B0%E0%A5%80%E0%A4%AF_%E0%A4%B8%E0%A4%82%E0%A4%97%E0%A5%80%E0%A4%A4" TargetMode="External"/><Relationship Id="rId2" Type="http://schemas.openxmlformats.org/officeDocument/2006/relationships/hyperlink" Target="https://hi.wikipedia.org/wiki/%E0%A4%85%E0%A4%AE%E0%A5%80%E0%A4%B0_%E0%A4%96%E0%A4%BC%E0%A5%81%E0%A4%B8%E0%A4%B0%E0%A5%8B" TargetMode="External"/><Relationship Id="rId1" Type="http://schemas.openxmlformats.org/officeDocument/2006/relationships/slideLayout" Target="../slideLayouts/slideLayout2.xml"/><Relationship Id="rId6" Type="http://schemas.openxmlformats.org/officeDocument/2006/relationships/hyperlink" Target="https://hi.wikipedia.org/w/index.php?title=%E0%A4%B8%E0%A5%81%E0%A4%B0-%E0%A4%AC%E0%A4%B9%E0%A4%BE%E0%A4%B0&amp;action=edit&amp;redlink=1" TargetMode="External"/><Relationship Id="rId5" Type="http://schemas.openxmlformats.org/officeDocument/2006/relationships/hyperlink" Target="https://hi.wikipedia.org/wiki/%E0%A4%B2%E0%A4%BE%E0%A4%B2%E0%A4%AE%E0%A4%A3%E0%A4%BF_%E0%A4%AE%E0%A4%BF%E0%A4%B6%E0%A5%8D%E0%A4%B0" TargetMode="External"/><Relationship Id="rId4" Type="http://schemas.openxmlformats.org/officeDocument/2006/relationships/hyperlink" Target="https://hi.wikipedia.org/w/index.php?title=%E0%A4%B5%E0%A4%BF%E0%A4%B2%E0%A4%BE%E0%A4%AF%E0%A4%A4_%E0%A4%96%E0%A4%BE%E0%A4%81&amp;action=edit&amp;redlink=1"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AutoShape 2" descr="Career Guidance and placement cell, SGGSJ Govt. College, Paonta Sahib -  Home | Faceboo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6" name="Picture 6"/>
          <p:cNvPicPr>
            <a:picLocks noChangeAspect="1" noChangeArrowheads="1"/>
          </p:cNvPicPr>
          <p:nvPr/>
        </p:nvPicPr>
        <p:blipFill>
          <a:blip r:embed="rId2" cstate="print"/>
          <a:srcRect/>
          <a:stretch>
            <a:fillRect/>
          </a:stretch>
        </p:blipFill>
        <p:spPr bwMode="auto">
          <a:xfrm>
            <a:off x="228600" y="4572000"/>
            <a:ext cx="8534400" cy="2047875"/>
          </a:xfrm>
          <a:prstGeom prst="rect">
            <a:avLst/>
          </a:prstGeom>
          <a:noFill/>
          <a:ln w="9525">
            <a:noFill/>
            <a:miter lim="800000"/>
            <a:headEnd/>
            <a:tailEnd/>
          </a:ln>
          <a:effectLst/>
        </p:spPr>
      </p:pic>
      <p:sp>
        <p:nvSpPr>
          <p:cNvPr id="7" name="Rectangle 6"/>
          <p:cNvSpPr/>
          <p:nvPr/>
        </p:nvSpPr>
        <p:spPr>
          <a:xfrm>
            <a:off x="534244" y="5132368"/>
            <a:ext cx="7923956" cy="954107"/>
          </a:xfrm>
          <a:prstGeom prst="rect">
            <a:avLst/>
          </a:prstGeom>
        </p:spPr>
        <p:txBody>
          <a:bodyPr wrap="square">
            <a:spAutoFit/>
          </a:bodyPr>
          <a:lstStyle/>
          <a:p>
            <a:pPr algn="ctr"/>
            <a:r>
              <a:rPr lang="en-US" sz="2800" dirty="0">
                <a:solidFill>
                  <a:srgbClr val="002060"/>
                </a:solidFill>
                <a:latin typeface="Berlin Sans FB Demi" pitchFamily="34" charset="0"/>
              </a:rPr>
              <a:t> SHRI GURU GOBIND SINGH JI GOVT. COLLEGE, </a:t>
            </a:r>
          </a:p>
          <a:p>
            <a:pPr algn="ctr"/>
            <a:r>
              <a:rPr lang="en-US" sz="2800" dirty="0">
                <a:solidFill>
                  <a:srgbClr val="002060"/>
                </a:solidFill>
                <a:latin typeface="Berlin Sans FB Demi" pitchFamily="34" charset="0"/>
              </a:rPr>
              <a:t>PAONTA SAHIB, SIRMOUR (H.P) </a:t>
            </a:r>
          </a:p>
        </p:txBody>
      </p:sp>
      <p:pic>
        <p:nvPicPr>
          <p:cNvPr id="8" name="Picture 11"/>
          <p:cNvPicPr>
            <a:picLocks noChangeAspect="1" noChangeArrowheads="1"/>
          </p:cNvPicPr>
          <p:nvPr/>
        </p:nvPicPr>
        <p:blipFill>
          <a:blip r:embed="rId3" cstate="print"/>
          <a:srcRect/>
          <a:stretch>
            <a:fillRect/>
          </a:stretch>
        </p:blipFill>
        <p:spPr bwMode="auto">
          <a:xfrm>
            <a:off x="152400" y="228600"/>
            <a:ext cx="8610600" cy="2590800"/>
          </a:xfrm>
          <a:prstGeom prst="rect">
            <a:avLst/>
          </a:prstGeom>
          <a:noFill/>
          <a:ln w="9525">
            <a:noFill/>
            <a:miter lim="800000"/>
            <a:headEnd/>
            <a:tailEnd/>
          </a:ln>
          <a:effectLst/>
        </p:spPr>
      </p:pic>
      <p:pic>
        <p:nvPicPr>
          <p:cNvPr id="35845" name="Picture 5" descr="Music Title Display Lettering (teacher made)"/>
          <p:cNvPicPr>
            <a:picLocks noChangeAspect="1" noChangeArrowheads="1"/>
          </p:cNvPicPr>
          <p:nvPr/>
        </p:nvPicPr>
        <p:blipFill rotWithShape="1">
          <a:blip r:embed="rId4" cstate="print"/>
          <a:srcRect t="12961" b="18729"/>
          <a:stretch/>
        </p:blipFill>
        <p:spPr bwMode="auto">
          <a:xfrm>
            <a:off x="1447800" y="2971800"/>
            <a:ext cx="5867400" cy="149748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3" name="Picture 2">
            <a:extLst>
              <a:ext uri="{FF2B5EF4-FFF2-40B4-BE49-F238E27FC236}">
                <a16:creationId xmlns:a16="http://schemas.microsoft.com/office/drawing/2014/main" id="{553D3602-A611-4FF7-A2C3-08528B9E4CAF}"/>
              </a:ext>
            </a:extLst>
          </p:cNvPr>
          <p:cNvPicPr>
            <a:picLocks noChangeAspect="1"/>
          </p:cNvPicPr>
          <p:nvPr/>
        </p:nvPicPr>
        <p:blipFill>
          <a:blip r:embed="rId5" cstate="print"/>
          <a:stretch>
            <a:fillRect/>
          </a:stretch>
        </p:blipFill>
        <p:spPr>
          <a:xfrm>
            <a:off x="2971800" y="600528"/>
            <a:ext cx="3093861" cy="1846943"/>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79576" y="667512"/>
            <a:ext cx="7507224" cy="5458651"/>
          </a:xfrm>
        </p:spPr>
        <p:txBody>
          <a:bodyPr/>
          <a:lstStyle/>
          <a:p>
            <a:pPr>
              <a:buNone/>
            </a:pPr>
            <a:r>
              <a:rPr lang="en-US" b="1" dirty="0">
                <a:solidFill>
                  <a:srgbClr val="FF0000"/>
                </a:solidFill>
              </a:rPr>
              <a:t>DR. KIRAN BALA SHARMA</a:t>
            </a:r>
          </a:p>
          <a:p>
            <a:pPr>
              <a:buNone/>
            </a:pPr>
            <a:r>
              <a:rPr lang="en-US" b="1" dirty="0">
                <a:solidFill>
                  <a:srgbClr val="FF0000"/>
                </a:solidFill>
              </a:rPr>
              <a:t>(ASSTT. PROF. MUSIC INSTRUMENTAL) </a:t>
            </a:r>
            <a:r>
              <a:rPr lang="en-US" sz="2000" b="1" dirty="0">
                <a:solidFill>
                  <a:srgbClr val="FF0000"/>
                </a:solidFill>
              </a:rPr>
              <a:t>H.O.D.</a:t>
            </a:r>
            <a:endParaRPr lang="en-US" b="1" dirty="0">
              <a:solidFill>
                <a:srgbClr val="FF0000"/>
              </a:solidFill>
            </a:endParaRPr>
          </a:p>
          <a:p>
            <a:endParaRPr lang="en-US" b="1" dirty="0">
              <a:solidFill>
                <a:srgbClr val="FF0000"/>
              </a:solidFill>
            </a:endParaRPr>
          </a:p>
          <a:p>
            <a:pPr>
              <a:buNone/>
            </a:pPr>
            <a:r>
              <a:rPr lang="en-US" b="1" dirty="0">
                <a:solidFill>
                  <a:srgbClr val="FF0000"/>
                </a:solidFill>
              </a:rPr>
              <a:t>MR. RAVINDER SHARMA</a:t>
            </a:r>
          </a:p>
          <a:p>
            <a:pPr>
              <a:buNone/>
            </a:pPr>
            <a:r>
              <a:rPr lang="en-US" b="1" dirty="0">
                <a:solidFill>
                  <a:srgbClr val="FF0000"/>
                </a:solidFill>
              </a:rPr>
              <a:t>(ASSTT. PROF. MUSIC VOCAL)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46E650A-81AB-4569-9B6F-C3562EAA7ED1}"/>
              </a:ext>
            </a:extLst>
          </p:cNvPr>
          <p:cNvPicPr>
            <a:picLocks noChangeAspect="1"/>
          </p:cNvPicPr>
          <p:nvPr/>
        </p:nvPicPr>
        <p:blipFill>
          <a:blip r:embed="rId2" cstate="print"/>
          <a:stretch>
            <a:fillRect/>
          </a:stretch>
        </p:blipFill>
        <p:spPr>
          <a:xfrm>
            <a:off x="266700" y="0"/>
            <a:ext cx="8610600" cy="6703078"/>
          </a:xfrm>
          <a:prstGeom prst="rect">
            <a:avLst/>
          </a:prstGeom>
        </p:spPr>
      </p:pic>
      <p:sp>
        <p:nvSpPr>
          <p:cNvPr id="6" name="Rectangle 5">
            <a:extLst>
              <a:ext uri="{FF2B5EF4-FFF2-40B4-BE49-F238E27FC236}">
                <a16:creationId xmlns:a16="http://schemas.microsoft.com/office/drawing/2014/main" id="{911A987E-E9BD-4F97-9293-E79655787AAD}"/>
              </a:ext>
            </a:extLst>
          </p:cNvPr>
          <p:cNvSpPr/>
          <p:nvPr/>
        </p:nvSpPr>
        <p:spPr>
          <a:xfrm>
            <a:off x="266700" y="457200"/>
            <a:ext cx="8420100" cy="3231654"/>
          </a:xfrm>
          <a:prstGeom prst="rect">
            <a:avLst/>
          </a:prstGeom>
        </p:spPr>
        <p:txBody>
          <a:bodyPr wrap="square">
            <a:spAutoFit/>
          </a:bodyPr>
          <a:lstStyle/>
          <a:p>
            <a:pPr algn="ctr"/>
            <a:r>
              <a:rPr lang="en-US" sz="4800" b="1" dirty="0">
                <a:solidFill>
                  <a:srgbClr val="FF0000"/>
                </a:solidFill>
              </a:rPr>
              <a:t>BA 2</a:t>
            </a:r>
            <a:r>
              <a:rPr lang="en-US" sz="4800" b="1" baseline="30000" dirty="0">
                <a:solidFill>
                  <a:srgbClr val="FF0000"/>
                </a:solidFill>
              </a:rPr>
              <a:t>ND</a:t>
            </a:r>
            <a:r>
              <a:rPr lang="en-US" sz="4800" b="1" dirty="0">
                <a:solidFill>
                  <a:srgbClr val="FF0000"/>
                </a:solidFill>
              </a:rPr>
              <a:t> YEAR</a:t>
            </a:r>
          </a:p>
          <a:p>
            <a:pPr algn="ctr"/>
            <a:r>
              <a:rPr lang="en-US" sz="4800" b="1" dirty="0">
                <a:solidFill>
                  <a:srgbClr val="FF0000"/>
                </a:solidFill>
              </a:rPr>
              <a:t>COURSE CODE MUSA203TH</a:t>
            </a:r>
          </a:p>
          <a:p>
            <a:pPr algn="ctr"/>
            <a:r>
              <a:rPr lang="en-US" sz="3600" dirty="0"/>
              <a:t>Theory of Indian Music, Medieval </a:t>
            </a:r>
            <a:r>
              <a:rPr lang="en-US" sz="3600" dirty="0" err="1"/>
              <a:t>Granthas</a:t>
            </a:r>
            <a:r>
              <a:rPr lang="en-US" sz="3600" dirty="0"/>
              <a:t> &amp; Contribution of Musicians &amp; Musicologists.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3E1475A-D3DD-41D4-807C-869D83F062DE}"/>
              </a:ext>
            </a:extLst>
          </p:cNvPr>
          <p:cNvPicPr>
            <a:picLocks noChangeAspect="1"/>
          </p:cNvPicPr>
          <p:nvPr/>
        </p:nvPicPr>
        <p:blipFill>
          <a:blip r:embed="rId2" cstate="print"/>
          <a:stretch>
            <a:fillRect/>
          </a:stretch>
        </p:blipFill>
        <p:spPr>
          <a:xfrm>
            <a:off x="457200" y="304800"/>
            <a:ext cx="8153400" cy="2378253"/>
          </a:xfrm>
          <a:prstGeom prst="rect">
            <a:avLst/>
          </a:prstGeom>
        </p:spPr>
      </p:pic>
      <p:pic>
        <p:nvPicPr>
          <p:cNvPr id="5" name="Picture 4">
            <a:extLst>
              <a:ext uri="{FF2B5EF4-FFF2-40B4-BE49-F238E27FC236}">
                <a16:creationId xmlns:a16="http://schemas.microsoft.com/office/drawing/2014/main" id="{77EB9F2E-CB84-4FD8-9392-9383DD088D6A}"/>
              </a:ext>
            </a:extLst>
          </p:cNvPr>
          <p:cNvPicPr>
            <a:picLocks noChangeAspect="1"/>
          </p:cNvPicPr>
          <p:nvPr/>
        </p:nvPicPr>
        <p:blipFill>
          <a:blip r:embed="rId3" cstate="print"/>
          <a:stretch>
            <a:fillRect/>
          </a:stretch>
        </p:blipFill>
        <p:spPr>
          <a:xfrm>
            <a:off x="457200" y="4435653"/>
            <a:ext cx="8153400" cy="2305050"/>
          </a:xfrm>
          <a:prstGeom prst="rect">
            <a:avLst/>
          </a:prstGeom>
        </p:spPr>
      </p:pic>
      <p:sp>
        <p:nvSpPr>
          <p:cNvPr id="6" name="Rectangle 5"/>
          <p:cNvSpPr/>
          <p:nvPr/>
        </p:nvSpPr>
        <p:spPr>
          <a:xfrm>
            <a:off x="2468198" y="2709952"/>
            <a:ext cx="3780202" cy="1862048"/>
          </a:xfrm>
          <a:prstGeom prst="rect">
            <a:avLst/>
          </a:prstGeom>
        </p:spPr>
        <p:txBody>
          <a:bodyPr wrap="none">
            <a:spAutoFit/>
          </a:bodyPr>
          <a:lstStyle/>
          <a:p>
            <a:r>
              <a:rPr lang="hi-IN" sz="11500" b="1" dirty="0">
                <a:solidFill>
                  <a:srgbClr val="993300"/>
                </a:solidFill>
              </a:rPr>
              <a:t>सितार</a:t>
            </a:r>
          </a:p>
        </p:txBody>
      </p:sp>
    </p:spTree>
    <p:extLst>
      <p:ext uri="{BB962C8B-B14F-4D97-AF65-F5344CB8AC3E}">
        <p14:creationId xmlns:p14="http://schemas.microsoft.com/office/powerpoint/2010/main" val="4382717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5163"/>
          </a:xfrm>
        </p:spPr>
        <p:txBody>
          <a:bodyPr>
            <a:normAutofit fontScale="55000" lnSpcReduction="20000"/>
          </a:bodyPr>
          <a:lstStyle/>
          <a:p>
            <a:r>
              <a:rPr lang="hi-IN" b="1" dirty="0"/>
              <a:t>सितार</a:t>
            </a:r>
            <a:r>
              <a:rPr lang="hi-IN" dirty="0"/>
              <a:t> वीणा और ईरानी तंबूरा (हिन्दू मुस्लिम शैली) का मिश्रण है। इसका आविष्कार </a:t>
            </a:r>
            <a:r>
              <a:rPr lang="hi-IN" dirty="0">
                <a:hlinkClick r:id="rId2" tooltip="अमीर ख़ुसरो"/>
              </a:rPr>
              <a:t>अमीर खुसरो</a:t>
            </a:r>
            <a:r>
              <a:rPr lang="hi-IN" dirty="0"/>
              <a:t> ने किया था। यह भारत के सबसे लोकप्रिय वाद्ययंत्रों में से एक है, जिसका प्रयोग </a:t>
            </a:r>
            <a:r>
              <a:rPr lang="hi-IN" dirty="0">
                <a:hlinkClick r:id="rId3" tooltip="शास्त्रीय संगीत"/>
              </a:rPr>
              <a:t>शास्त्रीय संगीत</a:t>
            </a:r>
            <a:r>
              <a:rPr lang="hi-IN" dirty="0"/>
              <a:t> से लेकर हर तरह के संगीत में किया जाता है। सितार पूर्ण भारतीय वाद्य है क्योंकि इसमें भारतीय वाद्योँ की तीनों विशेषताएं हैं। तंत्री या तारों के अलावा इसमें घुड़च, तरब के तार तथा सारिकाएँ होती हैं। कहा जाता है कि भारतीय तन्त्री वाद्यों का सर्वाधिक विकसित रूप है। </a:t>
            </a:r>
          </a:p>
          <a:p>
            <a:r>
              <a:rPr lang="hi-IN" dirty="0"/>
              <a:t>आधुनिक काल में सितार के तीन घराने अथवा शैलियाँ इस के वैविध्य को प्रकाशित करते रहे हैं। बाबा अलाउद्दीन खाँ द्वारा दी गयी तन्त्रकारी शैली जिसे पण्डित रविशंकर निखिल बैनर्जी ने अपनाया दरअसल सेनी घराने की शैली का परिष्कार थी। अपने बाबा द्वारा स्थापित इमदादखानी शैली को मधुरता और कर्णप्रियता से पुष्ट किया उस्ताद </a:t>
            </a:r>
            <a:r>
              <a:rPr lang="hi-IN" dirty="0">
                <a:hlinkClick r:id="rId4" tooltip="विलायत खाँ (पृष्ठ मौजूद नहीं है)"/>
              </a:rPr>
              <a:t>विलायत खाँ</a:t>
            </a:r>
            <a:r>
              <a:rPr lang="hi-IN" dirty="0"/>
              <a:t> ने। पूर्ण रूप से तन्त्री वाद्यों हेतु ही वादन शैली </a:t>
            </a:r>
            <a:r>
              <a:rPr lang="hi-IN" b="1" dirty="0"/>
              <a:t>मिश्रबानी</a:t>
            </a:r>
            <a:r>
              <a:rPr lang="hi-IN" dirty="0"/>
              <a:t> का निर्माण डॉ </a:t>
            </a:r>
            <a:r>
              <a:rPr lang="hi-IN" dirty="0">
                <a:hlinkClick r:id="rId5" tooltip="लालमणि मिश्र"/>
              </a:rPr>
              <a:t>लालमणि मिश्र</a:t>
            </a:r>
            <a:r>
              <a:rPr lang="hi-IN" dirty="0"/>
              <a:t> ने किया तथा सैंकडों रागों में हजारों बन्दिशों का निर्माण किया। ऐसी ३०० बन्दिशों का संग्रह वर्ष २००७ में प्रकाशित हुआ है। </a:t>
            </a:r>
            <a:endParaRPr lang="en-US" dirty="0"/>
          </a:p>
          <a:p>
            <a:endParaRPr lang="hi-IN" dirty="0"/>
          </a:p>
          <a:p>
            <a:r>
              <a:rPr lang="hi-IN" dirty="0"/>
              <a:t>सितार से कुछ बड़ा वाद्य </a:t>
            </a:r>
            <a:r>
              <a:rPr lang="hi-IN" dirty="0">
                <a:hlinkClick r:id="rId6" tooltip="सुर-बहार (पृष्ठ मौजूद नहीं है)"/>
              </a:rPr>
              <a:t>सुर-बहार</a:t>
            </a:r>
            <a:r>
              <a:rPr lang="hi-IN" dirty="0"/>
              <a:t> आज भी प्रयोग में है किन्तु सितार से अधिक लोकप्रिय कोई भी वाद्य नहीं है। इसकी ध्वनि को अन्य स्वरूप के वाद्य में उतारने की कई कोशिशें की गई, किन्तु ढांचे में निहित तन्त्री खिंचाव एवं ध्वनि परिमार्जन के कारण ठीक वैसा ही माधुर्य प्राप्त नहीं किया जा सका। गिटार की वादन शैली से सितार समान स्वर उत्पन्न करने की सम्भावना रन्जन वीणा में कही जाती है किन्तु सितार जैसे प्रहार, अन्गुली से खींची मींड की व्यवस्था न हो पाने के कारण सितार जैसी ध्वनि नहीं उत्पन्न होती। मीराबाई कृष्ण भजन में सितार का प्रयोग करती थी। </a:t>
            </a:r>
          </a:p>
        </p:txBody>
      </p:sp>
    </p:spTree>
    <p:extLst>
      <p:ext uri="{BB962C8B-B14F-4D97-AF65-F5344CB8AC3E}">
        <p14:creationId xmlns:p14="http://schemas.microsoft.com/office/powerpoint/2010/main" val="12175587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304800" y="228600"/>
            <a:ext cx="4383432" cy="6096000"/>
          </a:xfrm>
          <a:prstGeom prst="rect">
            <a:avLst/>
          </a:prstGeom>
          <a:noFill/>
          <a:ln w="9525">
            <a:noFill/>
            <a:miter lim="800000"/>
            <a:headEnd/>
            <a:tailEnd/>
          </a:ln>
          <a:effectLst/>
        </p:spPr>
      </p:pic>
      <p:pic>
        <p:nvPicPr>
          <p:cNvPr id="1027" name="Picture 3"/>
          <p:cNvPicPr>
            <a:picLocks noChangeAspect="1" noChangeArrowheads="1"/>
          </p:cNvPicPr>
          <p:nvPr/>
        </p:nvPicPr>
        <p:blipFill>
          <a:blip r:embed="rId3" cstate="print"/>
          <a:srcRect/>
          <a:stretch>
            <a:fillRect/>
          </a:stretch>
        </p:blipFill>
        <p:spPr bwMode="auto">
          <a:xfrm>
            <a:off x="4953000" y="304800"/>
            <a:ext cx="3618099" cy="6286500"/>
          </a:xfrm>
          <a:prstGeom prst="rect">
            <a:avLst/>
          </a:prstGeom>
          <a:noFill/>
          <a:ln w="9525">
            <a:noFill/>
            <a:miter lim="800000"/>
            <a:headEnd/>
            <a:tailEnd/>
          </a:ln>
          <a:effec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0">
            <a:schemeClr val="accent4"/>
          </a:lnRef>
          <a:fillRef idx="3">
            <a:schemeClr val="accent4"/>
          </a:fillRef>
          <a:effectRef idx="3">
            <a:schemeClr val="accent4"/>
          </a:effectRef>
          <a:fontRef idx="minor">
            <a:schemeClr val="lt1"/>
          </a:fontRef>
        </p:style>
        <p:txBody>
          <a:bodyPr/>
          <a:lstStyle/>
          <a:p>
            <a:r>
              <a:rPr lang="hi-IN" dirty="0"/>
              <a:t>प्रमुख सितार वादक</a:t>
            </a:r>
            <a:endParaRPr lang="en-US" dirty="0"/>
          </a:p>
        </p:txBody>
      </p:sp>
      <p:sp>
        <p:nvSpPr>
          <p:cNvPr id="3" name="Content Placeholder 2"/>
          <p:cNvSpPr>
            <a:spLocks noGrp="1"/>
          </p:cNvSpPr>
          <p:nvPr>
            <p:ph idx="1"/>
          </p:nvPr>
        </p:nvSpPr>
        <p:spPr/>
        <p:txBody>
          <a:bodyPr/>
          <a:lstStyle/>
          <a:p>
            <a:r>
              <a:rPr lang="hi-IN" dirty="0"/>
              <a:t>पंडित रविशंकर</a:t>
            </a:r>
          </a:p>
          <a:p>
            <a:r>
              <a:rPr lang="hi-IN" dirty="0"/>
              <a:t>निखिल बनर्जी</a:t>
            </a:r>
          </a:p>
          <a:p>
            <a:r>
              <a:rPr lang="hi-IN" dirty="0"/>
              <a:t>विलायत खान</a:t>
            </a:r>
          </a:p>
          <a:p>
            <a:r>
              <a:rPr lang="hi-IN" dirty="0"/>
              <a:t>वन्दे हसन</a:t>
            </a:r>
          </a:p>
          <a:p>
            <a:r>
              <a:rPr lang="hi-IN" dirty="0"/>
              <a:t>शाहिद परवेज</a:t>
            </a:r>
          </a:p>
          <a:p>
            <a:r>
              <a:rPr lang="hi-IN" dirty="0"/>
              <a:t>उमाशंकर मिश्र</a:t>
            </a:r>
          </a:p>
          <a:p>
            <a:r>
              <a:rPr lang="hi-IN" dirty="0"/>
              <a:t>बुद्धादित्य मुखर्जी</a:t>
            </a:r>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Content Placeholder 2"/>
          <p:cNvSpPr>
            <a:spLocks noGrp="1"/>
          </p:cNvSpPr>
          <p:nvPr/>
        </p:nvSpPr>
        <p:spPr>
          <a:xfrm>
            <a:off x="457200" y="1166019"/>
            <a:ext cx="8229600" cy="4525963"/>
          </a:xfrm>
          <a:prstGeom prst="rect">
            <a:avLst/>
          </a:prstGeom>
        </p:spPr>
        <p:style>
          <a:lnRef idx="0">
            <a:schemeClr val="accent2"/>
          </a:lnRef>
          <a:fillRef idx="3">
            <a:schemeClr val="accent2"/>
          </a:fillRef>
          <a:effectRef idx="3">
            <a:schemeClr val="accent2"/>
          </a:effectRef>
          <a:fontRef idx="minor">
            <a:schemeClr val="lt1"/>
          </a:fontRef>
        </p:style>
        <p:txBody>
          <a:bodyPr vert="horz" lIns="91440" tIns="45720" rIns="91440" bIns="45720" rtlCol="0">
            <a:norm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buNone/>
            </a:pPr>
            <a:r>
              <a:rPr lang="en-US" sz="13800" b="1" dirty="0">
                <a:solidFill>
                  <a:srgbClr val="FFFF00"/>
                </a:solidFill>
              </a:rPr>
              <a:t>THANK YOU</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TotalTime>
  <Words>389</Words>
  <Application>Microsoft Office PowerPoint</Application>
  <PresentationFormat>On-screen Show (4:3)</PresentationFormat>
  <Paragraphs>24</Paragraphs>
  <Slides>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Arial</vt:lpstr>
      <vt:lpstr>Berlin Sans FB Demi</vt:lpstr>
      <vt:lpstr>Calibri</vt:lpstr>
      <vt:lpstr>Mangal</vt:lpstr>
      <vt:lpstr>Office Theme</vt:lpstr>
      <vt:lpstr>PowerPoint Presentation</vt:lpstr>
      <vt:lpstr>PowerPoint Presentation</vt:lpstr>
      <vt:lpstr>PowerPoint Presentation</vt:lpstr>
      <vt:lpstr>PowerPoint Presentation</vt:lpstr>
      <vt:lpstr>PowerPoint Presentation</vt:lpstr>
      <vt:lpstr>PowerPoint Presentation</vt:lpstr>
      <vt:lpstr>प्रमुख सितार वादक</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Jagjot Singh</dc:creator>
  <cp:lastModifiedBy>User</cp:lastModifiedBy>
  <cp:revision>3</cp:revision>
  <dcterms:created xsi:type="dcterms:W3CDTF">2022-08-01T09:22:12Z</dcterms:created>
  <dcterms:modified xsi:type="dcterms:W3CDTF">2022-08-03T10:04:56Z</dcterms:modified>
</cp:coreProperties>
</file>